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6" r:id="rId3"/>
    <p:sldId id="274" r:id="rId4"/>
    <p:sldId id="275" r:id="rId5"/>
    <p:sldId id="276" r:id="rId6"/>
    <p:sldId id="277" r:id="rId7"/>
    <p:sldId id="284" r:id="rId8"/>
    <p:sldId id="280" r:id="rId9"/>
    <p:sldId id="285" r:id="rId10"/>
    <p:sldId id="281" r:id="rId11"/>
    <p:sldId id="282" r:id="rId12"/>
    <p:sldId id="283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80"/>
    <a:srgbClr val="CC00FF"/>
    <a:srgbClr val="BE4E8E"/>
    <a:srgbClr val="FF9999"/>
    <a:srgbClr val="FFCCFF"/>
    <a:srgbClr val="B84264"/>
    <a:srgbClr val="0000FF"/>
    <a:srgbClr val="9900CC"/>
    <a:srgbClr val="FF6699"/>
    <a:srgbClr val="C765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64EF2-3019-47AB-90B3-9E5F943CDCF6}" type="doc">
      <dgm:prSet loTypeId="urn:microsoft.com/office/officeart/2005/8/layout/radial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8095DF0-6867-47B6-AC67-475B492C3EF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4000" b="1" dirty="0" smtClean="0">
              <a:ln>
                <a:solidFill>
                  <a:sysClr val="windowText" lastClr="000000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rPr>
            <a:t>Напрямки корекційної роботи з використанням </a:t>
          </a:r>
          <a:r>
            <a: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rPr>
            <a:t>LEGO</a:t>
          </a:r>
          <a:endParaRPr lang="ru-RU" sz="4000" b="1" dirty="0">
            <a:ln>
              <a:solidFill>
                <a:sysClr val="windowText" lastClr="000000"/>
              </a:solidFill>
            </a:ln>
            <a:solidFill>
              <a:srgbClr val="99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CE0E11-BD6E-44FB-ADD8-7E89B4C5B647}" type="parTrans" cxnId="{A748B60E-D316-47BD-AFC9-F4DAA4884A24}">
      <dgm:prSet/>
      <dgm:spPr/>
      <dgm:t>
        <a:bodyPr/>
        <a:lstStyle/>
        <a:p>
          <a:endParaRPr lang="ru-RU"/>
        </a:p>
      </dgm:t>
    </dgm:pt>
    <dgm:pt modelId="{1ADB84D4-D333-434C-BDF7-5424AEA515AF}" type="sibTrans" cxnId="{A748B60E-D316-47BD-AFC9-F4DAA4884A24}">
      <dgm:prSet/>
      <dgm:spPr/>
      <dgm:t>
        <a:bodyPr/>
        <a:lstStyle/>
        <a:p>
          <a:endParaRPr lang="ru-RU"/>
        </a:p>
      </dgm:t>
    </dgm:pt>
    <dgm:pt modelId="{CE5DD505-B3F2-49D0-930F-F1501ABC208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Діагностичний</a:t>
          </a:r>
          <a:endParaRPr lang="ru-RU" sz="17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345A12-9B28-4F61-A1A0-277D1A89E3A5}" type="parTrans" cxnId="{E25019E2-EF92-400A-88F1-552477007235}">
      <dgm:prSet/>
      <dgm:spPr/>
      <dgm:t>
        <a:bodyPr/>
        <a:lstStyle/>
        <a:p>
          <a:endParaRPr lang="ru-RU"/>
        </a:p>
      </dgm:t>
    </dgm:pt>
    <dgm:pt modelId="{BD3AC8AB-46C6-4492-B15D-104A98F223E9}" type="sibTrans" cxnId="{E25019E2-EF92-400A-88F1-552477007235}">
      <dgm:prSet/>
      <dgm:spPr/>
      <dgm:t>
        <a:bodyPr/>
        <a:lstStyle/>
        <a:p>
          <a:endParaRPr lang="ru-RU"/>
        </a:p>
      </dgm:t>
    </dgm:pt>
    <dgm:pt modelId="{FBD2CEFF-6E35-4C52-8120-9AD90F1B9D64}">
      <dgm:prSet phldrT="[Текст]" custT="1"/>
      <dgm:spPr>
        <a:solidFill>
          <a:srgbClr val="FF6699"/>
        </a:solidFill>
      </dgm:spPr>
      <dgm:t>
        <a:bodyPr/>
        <a:lstStyle/>
        <a:p>
          <a:r>
            <a:rPr lang="uk-UA" sz="1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Корекційно-розвивальний</a:t>
          </a:r>
          <a:endParaRPr lang="ru-RU" sz="17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E8DE8C-1DAD-49E1-82A3-44F70D1EF83E}" type="parTrans" cxnId="{3F55537C-AB04-483F-A061-56613DA90037}">
      <dgm:prSet/>
      <dgm:spPr/>
      <dgm:t>
        <a:bodyPr/>
        <a:lstStyle/>
        <a:p>
          <a:endParaRPr lang="ru-RU"/>
        </a:p>
      </dgm:t>
    </dgm:pt>
    <dgm:pt modelId="{671595C1-A438-4E5A-B254-F698329EC30B}" type="sibTrans" cxnId="{3F55537C-AB04-483F-A061-56613DA90037}">
      <dgm:prSet/>
      <dgm:spPr/>
      <dgm:t>
        <a:bodyPr/>
        <a:lstStyle/>
        <a:p>
          <a:endParaRPr lang="ru-RU"/>
        </a:p>
      </dgm:t>
    </dgm:pt>
    <dgm:pt modelId="{ABFC6020-DE0F-4ADD-A0D7-43477A9366B2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uk-UA" sz="1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Консультаційно – просвітницький і профілактичний</a:t>
          </a:r>
          <a:endParaRPr lang="ru-RU" sz="17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71B2E6-1827-473A-BB81-509EEFC50D7B}" type="parTrans" cxnId="{10C26D2B-1FB6-4669-9A02-4BF1E707855C}">
      <dgm:prSet/>
      <dgm:spPr/>
      <dgm:t>
        <a:bodyPr/>
        <a:lstStyle/>
        <a:p>
          <a:endParaRPr lang="ru-RU"/>
        </a:p>
      </dgm:t>
    </dgm:pt>
    <dgm:pt modelId="{43E356E7-3014-403D-80FD-A5CF6A737906}" type="sibTrans" cxnId="{10C26D2B-1FB6-4669-9A02-4BF1E707855C}">
      <dgm:prSet/>
      <dgm:spPr/>
      <dgm:t>
        <a:bodyPr/>
        <a:lstStyle/>
        <a:p>
          <a:endParaRPr lang="ru-RU"/>
        </a:p>
      </dgm:t>
    </dgm:pt>
    <dgm:pt modelId="{120B4F5C-227B-49E9-99D1-CA0CDE3AC4A0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uk-UA" sz="1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Організаційний</a:t>
          </a:r>
          <a:endParaRPr lang="ru-RU" sz="17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41564B-8CE1-4383-9D1E-6FEF7412DE9E}" type="parTrans" cxnId="{7BDEF067-50A5-49DB-8744-BF8FBF9FF6DA}">
      <dgm:prSet/>
      <dgm:spPr/>
      <dgm:t>
        <a:bodyPr/>
        <a:lstStyle/>
        <a:p>
          <a:endParaRPr lang="ru-RU"/>
        </a:p>
      </dgm:t>
    </dgm:pt>
    <dgm:pt modelId="{42F55308-804C-4D7A-9EA4-A990811157CE}" type="sibTrans" cxnId="{7BDEF067-50A5-49DB-8744-BF8FBF9FF6DA}">
      <dgm:prSet/>
      <dgm:spPr/>
      <dgm:t>
        <a:bodyPr/>
        <a:lstStyle/>
        <a:p>
          <a:endParaRPr lang="ru-RU"/>
        </a:p>
      </dgm:t>
    </dgm:pt>
    <dgm:pt modelId="{BD431060-C582-4592-838E-236EB20A3CDA}" type="pres">
      <dgm:prSet presAssocID="{88764EF2-3019-47AB-90B3-9E5F943CDCF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F312A-239B-453B-B6E1-430F4274FE13}" type="pres">
      <dgm:prSet presAssocID="{88764EF2-3019-47AB-90B3-9E5F943CDCF6}" presName="radial" presStyleCnt="0">
        <dgm:presLayoutVars>
          <dgm:animLvl val="ctr"/>
        </dgm:presLayoutVars>
      </dgm:prSet>
      <dgm:spPr/>
    </dgm:pt>
    <dgm:pt modelId="{B5FB0120-B3DA-4892-A311-4B0EF82129F7}" type="pres">
      <dgm:prSet presAssocID="{F8095DF0-6867-47B6-AC67-475B492C3EF6}" presName="centerShape" presStyleLbl="vennNode1" presStyleIdx="0" presStyleCnt="5" custScaleX="153529" custScaleY="96041" custLinFactNeighborX="211" custLinFactNeighborY="3659"/>
      <dgm:spPr/>
      <dgm:t>
        <a:bodyPr/>
        <a:lstStyle/>
        <a:p>
          <a:endParaRPr lang="ru-RU"/>
        </a:p>
      </dgm:t>
    </dgm:pt>
    <dgm:pt modelId="{848BEBF1-D5E1-481D-B17E-648D51D3453A}" type="pres">
      <dgm:prSet presAssocID="{CE5DD505-B3F2-49D0-930F-F1501ABC2083}" presName="node" presStyleLbl="vennNode1" presStyleIdx="1" presStyleCnt="5" custScaleX="115103" custScaleY="112836" custRadScaleRad="93027" custRadScaleInc="-1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BDC91-EF05-410C-8111-9FE0D010A2D6}" type="pres">
      <dgm:prSet presAssocID="{FBD2CEFF-6E35-4C52-8120-9AD90F1B9D64}" presName="node" presStyleLbl="vennNode1" presStyleIdx="2" presStyleCnt="5" custScaleX="123869" custScaleY="126025" custRadScaleRad="112546" custRadScaleInc="-2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68489-41FE-4760-820A-5A445F9B6031}" type="pres">
      <dgm:prSet presAssocID="{ABFC6020-DE0F-4ADD-A0D7-43477A9366B2}" presName="node" presStyleLbl="vennNode1" presStyleIdx="3" presStyleCnt="5" custScaleX="114767" custScaleY="112337" custRadScaleRad="104370" custRadScaleInc="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C5239-E673-4B40-B8B2-A8707E399271}" type="pres">
      <dgm:prSet presAssocID="{120B4F5C-227B-49E9-99D1-CA0CDE3AC4A0}" presName="node" presStyleLbl="vennNode1" presStyleIdx="4" presStyleCnt="5" custScaleX="130996" custScaleY="130644" custRadScaleRad="114877" custRadScaleInc="1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EF0A7-0035-4DD5-A141-553C1CD2E74F}" type="presOf" srcId="{FBD2CEFF-6E35-4C52-8120-9AD90F1B9D64}" destId="{936BDC91-EF05-410C-8111-9FE0D010A2D6}" srcOrd="0" destOrd="0" presId="urn:microsoft.com/office/officeart/2005/8/layout/radial3"/>
    <dgm:cxn modelId="{7BDEF067-50A5-49DB-8744-BF8FBF9FF6DA}" srcId="{F8095DF0-6867-47B6-AC67-475B492C3EF6}" destId="{120B4F5C-227B-49E9-99D1-CA0CDE3AC4A0}" srcOrd="3" destOrd="0" parTransId="{FB41564B-8CE1-4383-9D1E-6FEF7412DE9E}" sibTransId="{42F55308-804C-4D7A-9EA4-A990811157CE}"/>
    <dgm:cxn modelId="{2ACCDD32-CD38-47CB-BC88-7BD952216828}" type="presOf" srcId="{88764EF2-3019-47AB-90B3-9E5F943CDCF6}" destId="{BD431060-C582-4592-838E-236EB20A3CDA}" srcOrd="0" destOrd="0" presId="urn:microsoft.com/office/officeart/2005/8/layout/radial3"/>
    <dgm:cxn modelId="{3F55537C-AB04-483F-A061-56613DA90037}" srcId="{F8095DF0-6867-47B6-AC67-475B492C3EF6}" destId="{FBD2CEFF-6E35-4C52-8120-9AD90F1B9D64}" srcOrd="1" destOrd="0" parTransId="{46E8DE8C-1DAD-49E1-82A3-44F70D1EF83E}" sibTransId="{671595C1-A438-4E5A-B254-F698329EC30B}"/>
    <dgm:cxn modelId="{EF819167-56BB-4B50-8236-AF6D0264F45C}" type="presOf" srcId="{120B4F5C-227B-49E9-99D1-CA0CDE3AC4A0}" destId="{4F6C5239-E673-4B40-B8B2-A8707E399271}" srcOrd="0" destOrd="0" presId="urn:microsoft.com/office/officeart/2005/8/layout/radial3"/>
    <dgm:cxn modelId="{115A7168-3FCB-464A-9540-C477487498B8}" type="presOf" srcId="{CE5DD505-B3F2-49D0-930F-F1501ABC2083}" destId="{848BEBF1-D5E1-481D-B17E-648D51D3453A}" srcOrd="0" destOrd="0" presId="urn:microsoft.com/office/officeart/2005/8/layout/radial3"/>
    <dgm:cxn modelId="{A748B60E-D316-47BD-AFC9-F4DAA4884A24}" srcId="{88764EF2-3019-47AB-90B3-9E5F943CDCF6}" destId="{F8095DF0-6867-47B6-AC67-475B492C3EF6}" srcOrd="0" destOrd="0" parTransId="{4DCE0E11-BD6E-44FB-ADD8-7E89B4C5B647}" sibTransId="{1ADB84D4-D333-434C-BDF7-5424AEA515AF}"/>
    <dgm:cxn modelId="{E25019E2-EF92-400A-88F1-552477007235}" srcId="{F8095DF0-6867-47B6-AC67-475B492C3EF6}" destId="{CE5DD505-B3F2-49D0-930F-F1501ABC2083}" srcOrd="0" destOrd="0" parTransId="{5E345A12-9B28-4F61-A1A0-277D1A89E3A5}" sibTransId="{BD3AC8AB-46C6-4492-B15D-104A98F223E9}"/>
    <dgm:cxn modelId="{760B2D17-4629-4A07-B292-9163C2BF6379}" type="presOf" srcId="{F8095DF0-6867-47B6-AC67-475B492C3EF6}" destId="{B5FB0120-B3DA-4892-A311-4B0EF82129F7}" srcOrd="0" destOrd="0" presId="urn:microsoft.com/office/officeart/2005/8/layout/radial3"/>
    <dgm:cxn modelId="{B931C2BB-D966-4AE6-9C4B-92ED0A026B3A}" type="presOf" srcId="{ABFC6020-DE0F-4ADD-A0D7-43477A9366B2}" destId="{C4368489-41FE-4760-820A-5A445F9B6031}" srcOrd="0" destOrd="0" presId="urn:microsoft.com/office/officeart/2005/8/layout/radial3"/>
    <dgm:cxn modelId="{10C26D2B-1FB6-4669-9A02-4BF1E707855C}" srcId="{F8095DF0-6867-47B6-AC67-475B492C3EF6}" destId="{ABFC6020-DE0F-4ADD-A0D7-43477A9366B2}" srcOrd="2" destOrd="0" parTransId="{B071B2E6-1827-473A-BB81-509EEFC50D7B}" sibTransId="{43E356E7-3014-403D-80FD-A5CF6A737906}"/>
    <dgm:cxn modelId="{CD9D8237-64A5-45F9-8363-68FF8269FBFD}" type="presParOf" srcId="{BD431060-C582-4592-838E-236EB20A3CDA}" destId="{3A4F312A-239B-453B-B6E1-430F4274FE13}" srcOrd="0" destOrd="0" presId="urn:microsoft.com/office/officeart/2005/8/layout/radial3"/>
    <dgm:cxn modelId="{D79146B1-6C49-4614-8756-4EAD6086ED18}" type="presParOf" srcId="{3A4F312A-239B-453B-B6E1-430F4274FE13}" destId="{B5FB0120-B3DA-4892-A311-4B0EF82129F7}" srcOrd="0" destOrd="0" presId="urn:microsoft.com/office/officeart/2005/8/layout/radial3"/>
    <dgm:cxn modelId="{3CC6931B-8E5A-4508-9DE1-F4B03097548C}" type="presParOf" srcId="{3A4F312A-239B-453B-B6E1-430F4274FE13}" destId="{848BEBF1-D5E1-481D-B17E-648D51D3453A}" srcOrd="1" destOrd="0" presId="urn:microsoft.com/office/officeart/2005/8/layout/radial3"/>
    <dgm:cxn modelId="{1E908104-D586-4503-ACA2-6440C89A8B4A}" type="presParOf" srcId="{3A4F312A-239B-453B-B6E1-430F4274FE13}" destId="{936BDC91-EF05-410C-8111-9FE0D010A2D6}" srcOrd="2" destOrd="0" presId="urn:microsoft.com/office/officeart/2005/8/layout/radial3"/>
    <dgm:cxn modelId="{D5D82D03-16BD-4A78-9CD7-E569AFEBCF62}" type="presParOf" srcId="{3A4F312A-239B-453B-B6E1-430F4274FE13}" destId="{C4368489-41FE-4760-820A-5A445F9B6031}" srcOrd="3" destOrd="0" presId="urn:microsoft.com/office/officeart/2005/8/layout/radial3"/>
    <dgm:cxn modelId="{B0E49932-31E0-4ECA-A82F-867C83C5FAAA}" type="presParOf" srcId="{3A4F312A-239B-453B-B6E1-430F4274FE13}" destId="{4F6C5239-E673-4B40-B8B2-A8707E39927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FB0120-B3DA-4892-A311-4B0EF82129F7}">
      <dsp:nvSpPr>
        <dsp:cNvPr id="0" name=""/>
        <dsp:cNvSpPr/>
      </dsp:nvSpPr>
      <dsp:spPr>
        <a:xfrm>
          <a:off x="2160245" y="1988864"/>
          <a:ext cx="4268635" cy="365344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n>
                <a:solidFill>
                  <a:sysClr val="windowText" lastClr="000000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rPr>
            <a:t>Напрямки корекційної роботи</a:t>
          </a:r>
          <a:endParaRPr lang="ru-RU" sz="4000" b="1" kern="1200" dirty="0">
            <a:ln>
              <a:solidFill>
                <a:sysClr val="windowText" lastClr="000000"/>
              </a:solidFill>
            </a:ln>
            <a:solidFill>
              <a:srgbClr val="99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0245" y="1988864"/>
        <a:ext cx="4268635" cy="3653444"/>
      </dsp:txXfrm>
    </dsp:sp>
    <dsp:sp modelId="{848BEBF1-D5E1-481D-B17E-648D51D3453A}">
      <dsp:nvSpPr>
        <dsp:cNvPr id="0" name=""/>
        <dsp:cNvSpPr/>
      </dsp:nvSpPr>
      <dsp:spPr>
        <a:xfrm>
          <a:off x="3384386" y="0"/>
          <a:ext cx="2189286" cy="2146167"/>
        </a:xfrm>
        <a:prstGeom prst="ellipse">
          <a:avLst/>
        </a:prstGeom>
        <a:solidFill>
          <a:srgbClr val="C7659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Діагностичний</a:t>
          </a:r>
          <a:endParaRPr lang="ru-RU" sz="17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84386" y="0"/>
        <a:ext cx="2189286" cy="2146167"/>
      </dsp:txXfrm>
    </dsp:sp>
    <dsp:sp modelId="{936BDC91-EF05-410C-8111-9FE0D010A2D6}">
      <dsp:nvSpPr>
        <dsp:cNvPr id="0" name=""/>
        <dsp:cNvSpPr/>
      </dsp:nvSpPr>
      <dsp:spPr>
        <a:xfrm>
          <a:off x="6123739" y="2060844"/>
          <a:ext cx="2356017" cy="2397025"/>
        </a:xfrm>
        <a:prstGeom prst="ellipse">
          <a:avLst/>
        </a:prstGeom>
        <a:solidFill>
          <a:srgbClr val="FF66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Корекційно-розвивальний</a:t>
          </a:r>
          <a:endParaRPr lang="ru-RU" sz="17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23739" y="2060844"/>
        <a:ext cx="2356017" cy="2397025"/>
      </dsp:txXfrm>
    </dsp:sp>
    <dsp:sp modelId="{C4368489-41FE-4760-820A-5A445F9B6031}">
      <dsp:nvSpPr>
        <dsp:cNvPr id="0" name=""/>
        <dsp:cNvSpPr/>
      </dsp:nvSpPr>
      <dsp:spPr>
        <a:xfrm>
          <a:off x="3238770" y="4561525"/>
          <a:ext cx="2468617" cy="2352764"/>
        </a:xfrm>
        <a:prstGeom prst="ellipse">
          <a:avLst/>
        </a:prstGeom>
        <a:solidFill>
          <a:srgbClr val="FF99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Консультаційно – просвітницький і профілактичний</a:t>
          </a:r>
          <a:endParaRPr lang="ru-RU" sz="17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8770" y="4561525"/>
        <a:ext cx="2468617" cy="2352764"/>
      </dsp:txXfrm>
    </dsp:sp>
    <dsp:sp modelId="{4F6C5239-E673-4B40-B8B2-A8707E399271}">
      <dsp:nvSpPr>
        <dsp:cNvPr id="0" name=""/>
        <dsp:cNvSpPr/>
      </dsp:nvSpPr>
      <dsp:spPr>
        <a:xfrm>
          <a:off x="425451" y="2060846"/>
          <a:ext cx="2491574" cy="2484879"/>
        </a:xfrm>
        <a:prstGeom prst="ellipse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Організаційний</a:t>
          </a:r>
          <a:endParaRPr lang="ru-RU" sz="17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451" y="2060846"/>
        <a:ext cx="2491574" cy="248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746C3-A9E0-4845-B852-D5CF126CE4DC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ABDF-17FA-41A1-8A58-B205F70C9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46;&#1072;&#1090;&#1072;%20&#1087;&#1088;&#1077;&#1079;&#1077;&#1085;&#1090;&#1072;&#1094;&#1110;&#1103;%20&#1083;&#1077;&#1075;&#1086;\ikson-walk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9.jpeg"/><Relationship Id="rId10" Type="http://schemas.openxmlformats.org/officeDocument/2006/relationships/image" Target="../media/image13.jpeg"/><Relationship Id="rId4" Type="http://schemas.openxmlformats.org/officeDocument/2006/relationships/image" Target="../media/image18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ОСОБЛИОСТІ ВИКОРИСТАННЯ </a:t>
            </a:r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ЛЕГО - ТЕХНОЛОГІ</a:t>
            </a:r>
            <a:r>
              <a:rPr lang="uk-UA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РОБОТІ </a:t>
            </a:r>
            <a:r>
              <a:rPr lang="uk-UA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 ДІТЬМИ З ПОРУШЕННЯМ ЗОРУ</a:t>
            </a:r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88024" y="6021288"/>
            <a:ext cx="435597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Вчитель-дефектолог  Жата І.К.</a:t>
            </a:r>
            <a:endParaRPr kumimoji="0" lang="ru-RU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ÐºÐ°ÑÑÐ¸Ð½ÐºÐ¸ Ð»ÐµÐ³Ð¾ ÑÐ° Ð´ÑÑÐ¸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344816" cy="4189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kson-wal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88">
        <p:dissolve/>
      </p:transition>
    </mc:Choice>
    <mc:Fallback>
      <p:transition spd="slow" advClick="0" advTm="1508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/>
    </p:bldLst>
  </p:timing>
  <p:extLst mod="1">
    <p:ext uri="{E180D4A7-C9FB-4DFB-919C-405C955672EB}">
      <p14:showEvtLst xmlns="" xmlns:p14="http://schemas.microsoft.com/office/powerpoint/2010/main">
        <p14:playEvt time="12011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676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Принципи проведення 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LEGO-</a:t>
            </a: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корекційної роботи з дітьми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0" y="1357298"/>
            <a:ext cx="2319646" cy="2014514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інтересів дитини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214678" y="1357298"/>
            <a:ext cx="2271152" cy="1869972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Системність і доступність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3428992" y="4928034"/>
            <a:ext cx="2223128" cy="1929966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ситуації успіху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6357950" y="1285860"/>
            <a:ext cx="2559798" cy="2014514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Безперервність</a:t>
            </a:r>
            <a:endParaRPr lang="ru-RU" dirty="0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214282" y="4786298"/>
            <a:ext cx="2286016" cy="2071702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Варіативність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6572264" y="4818932"/>
            <a:ext cx="2297942" cy="2039068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комфортність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86058"/>
            <a:ext cx="3625984" cy="2439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786058"/>
            <a:ext cx="3611559" cy="2416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6407">
        <p:dissolve/>
      </p:transition>
    </mc:Choice>
    <mc:Fallback>
      <p:transition spd="slow" advClick="0" advTm="2640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Якими б не були фізичні чи психічні обмеження, поряд з ними у дитини завжди є резерви розвитку за допомогою </a:t>
            </a:r>
            <a:b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uk-UA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-технології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life.pravda.com.ua/images/doc/b/2/b2d4df5-lucidwaters-depositphotos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143248"/>
            <a:ext cx="4985068" cy="3294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6568">
        <p:dissolve/>
      </p:transition>
    </mc:Choice>
    <mc:Fallback>
      <p:transition spd="slow" advClick="0" advTm="2656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Ñ Ð´Ð»Ñ Ð¿ÑÐµÐ·ÐµÐ½ÑÐ°ÑÐ¸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Тож продовжуємо працювати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</a:rPr>
              <a:t>…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C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37321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Бажаємо натхнення та</a:t>
            </a:r>
          </a:p>
          <a:p>
            <a:r>
              <a:rPr lang="uk-UA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				 творчих звершень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1995" b="12241"/>
          <a:stretch>
            <a:fillRect/>
          </a:stretch>
        </p:blipFill>
        <p:spPr bwMode="auto">
          <a:xfrm>
            <a:off x="500034" y="1142984"/>
            <a:ext cx="25458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55\Desktop\фото\viber image 2018-11-14 , 12.11.34.jpg"/>
          <p:cNvPicPr>
            <a:picLocks noChangeAspect="1" noChangeArrowheads="1"/>
          </p:cNvPicPr>
          <p:nvPr/>
        </p:nvPicPr>
        <p:blipFill>
          <a:blip r:embed="rId5"/>
          <a:srcRect b="4730"/>
          <a:stretch>
            <a:fillRect/>
          </a:stretch>
        </p:blipFill>
        <p:spPr bwMode="auto">
          <a:xfrm>
            <a:off x="6357950" y="1214422"/>
            <a:ext cx="2482471" cy="3357586"/>
          </a:xfrm>
          <a:prstGeom prst="rect">
            <a:avLst/>
          </a:prstGeom>
          <a:noFill/>
        </p:spPr>
      </p:pic>
      <p:pic>
        <p:nvPicPr>
          <p:cNvPr id="4101" name="Picture 5" descr="C:\Users\55\Desktop\фото\viber image 2018-11-17 , 11.11.57.jpg"/>
          <p:cNvPicPr>
            <a:picLocks noChangeAspect="1" noChangeArrowheads="1"/>
          </p:cNvPicPr>
          <p:nvPr/>
        </p:nvPicPr>
        <p:blipFill>
          <a:blip r:embed="rId6"/>
          <a:srcRect b="19697"/>
          <a:stretch>
            <a:fillRect/>
          </a:stretch>
        </p:blipFill>
        <p:spPr bwMode="auto">
          <a:xfrm>
            <a:off x="3357554" y="1785926"/>
            <a:ext cx="2652136" cy="37862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6895">
        <p:dissolve/>
      </p:transition>
    </mc:Choice>
    <mc:Fallback>
      <p:transition spd="slow" advClick="0" advTm="1689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ÑÐ¾Ð½Ñ Ð´Ð»Ñ Ð¿ÑÐµÐ·ÐµÐ½ÑÐ°ÑÐ¸Ð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4786322"/>
            <a:ext cx="4594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ДЯКУЮ ЗА УВАГУ!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714356"/>
            <a:ext cx="5114566" cy="383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Життєве кредо: «Всі перемоги починаються з перемоги над собою». 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43240" y="3929066"/>
            <a:ext cx="55721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кредо:Вірте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талант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вихованця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Людина –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неповторна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В.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Сухомлинський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55\Desktop\фото\viber image 2019-02-04 , 15.09.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727845435"/>
              </p:ext>
            </p:extLst>
          </p:nvPr>
        </p:nvGraphicFramePr>
        <p:xfrm>
          <a:off x="179512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3149">
        <p:dissolve/>
      </p:transition>
    </mc:Choice>
    <mc:Fallback>
      <p:transition spd="slow" advClick="0" advTm="1314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FB0120-B3DA-4892-A311-4B0EF8212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>
                                            <p:graphicEl>
                                              <a:dgm id="{B5FB0120-B3DA-4892-A311-4B0EF8212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>
                                            <p:graphicEl>
                                              <a:dgm id="{B5FB0120-B3DA-4892-A311-4B0EF8212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>
                                            <p:graphicEl>
                                              <a:dgm id="{B5FB0120-B3DA-4892-A311-4B0EF8212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48BEBF1-D5E1-481D-B17E-648D51D34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>
                                            <p:graphicEl>
                                              <a:dgm id="{848BEBF1-D5E1-481D-B17E-648D51D34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>
                                            <p:graphicEl>
                                              <a:dgm id="{848BEBF1-D5E1-481D-B17E-648D51D34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">
                                            <p:graphicEl>
                                              <a:dgm id="{848BEBF1-D5E1-481D-B17E-648D51D34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36BDC91-EF05-410C-8111-9FE0D010A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3">
                                            <p:graphicEl>
                                              <a:dgm id="{936BDC91-EF05-410C-8111-9FE0D010A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>
                                            <p:graphicEl>
                                              <a:dgm id="{936BDC91-EF05-410C-8111-9FE0D010A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>
                                            <p:graphicEl>
                                              <a:dgm id="{936BDC91-EF05-410C-8111-9FE0D010A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4368489-41FE-4760-820A-5A445F9B6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>
                                            <p:graphicEl>
                                              <a:dgm id="{C4368489-41FE-4760-820A-5A445F9B6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>
                                            <p:graphicEl>
                                              <a:dgm id="{C4368489-41FE-4760-820A-5A445F9B6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">
                                            <p:graphicEl>
                                              <a:dgm id="{C4368489-41FE-4760-820A-5A445F9B6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F6C5239-E673-4B40-B8B2-A8707E399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">
                                            <p:graphicEl>
                                              <a:dgm id="{4F6C5239-E673-4B40-B8B2-A8707E399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3">
                                            <p:graphicEl>
                                              <a:dgm id="{4F6C5239-E673-4B40-B8B2-A8707E399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">
                                            <p:graphicEl>
                                              <a:dgm id="{4F6C5239-E673-4B40-B8B2-A8707E399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63501"/>
            <a:ext cx="8229600" cy="11430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Діагностичне направлення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5353" y="1017043"/>
            <a:ext cx="7211144" cy="9361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B84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Точне оцінювання можливостей дитини та виявлення її особливих освітніх потреб</a:t>
            </a:r>
            <a:endParaRPr lang="ru-RU" sz="2800" b="1" dirty="0">
              <a:solidFill>
                <a:srgbClr val="B84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5353" y="2170773"/>
            <a:ext cx="7211144" cy="8317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B84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Психолого-медико-педагогічна діагностика</a:t>
            </a:r>
            <a:endParaRPr lang="ru-RU" sz="2800" b="1" dirty="0">
              <a:solidFill>
                <a:srgbClr val="B84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24" y="3492505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27" t="31916"/>
          <a:stretch/>
        </p:blipFill>
        <p:spPr bwMode="auto">
          <a:xfrm>
            <a:off x="318776" y="3392685"/>
            <a:ext cx="3821176" cy="313265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8718">
        <p:dissolve/>
      </p:transition>
    </mc:Choice>
    <mc:Fallback>
      <p:transition spd="slow" advClick="0" advTm="1871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18864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Корекційно-розвивальне направлення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880" y="2451476"/>
            <a:ext cx="252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B84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B84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6026" y="2255075"/>
            <a:ext cx="2897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B84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B84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715" y="5025006"/>
            <a:ext cx="254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B84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B84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9751" y="4807471"/>
            <a:ext cx="2540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B84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B84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2214554"/>
            <a:ext cx="3619526" cy="2714644"/>
          </a:xfrm>
          <a:prstGeom prst="rect">
            <a:avLst/>
          </a:prstGeom>
        </p:spPr>
      </p:pic>
      <p:sp>
        <p:nvSpPr>
          <p:cNvPr id="22" name="Горизонтальный свиток 21"/>
          <p:cNvSpPr/>
          <p:nvPr/>
        </p:nvSpPr>
        <p:spPr>
          <a:xfrm>
            <a:off x="0" y="1357298"/>
            <a:ext cx="2714644" cy="221457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B84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емоційно-особистісної сфери та корекція її недоліків</a:t>
            </a:r>
            <a:endParaRPr lang="ru-RU" b="1" dirty="0">
              <a:solidFill>
                <a:srgbClr val="B84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0" y="3929066"/>
            <a:ext cx="2786082" cy="228601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B84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довільної регуляції діяльності та поведінки</a:t>
            </a:r>
            <a:endParaRPr lang="ru-RU" b="1" dirty="0">
              <a:solidFill>
                <a:srgbClr val="B84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6429356" y="3786190"/>
            <a:ext cx="2714644" cy="228601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B84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та розвиток соціальних навичок дитини та її соціалізації</a:t>
            </a:r>
            <a:endParaRPr lang="ru-RU" b="1" dirty="0">
              <a:solidFill>
                <a:srgbClr val="B84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6286480" y="1071546"/>
            <a:ext cx="2857520" cy="221457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B84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пізнавальної діяльності та цілеспрямоване формування вищих психічних функцій</a:t>
            </a:r>
            <a:endParaRPr lang="ru-RU" b="1" dirty="0">
              <a:solidFill>
                <a:srgbClr val="B84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8969">
        <p:dissolve/>
      </p:transition>
    </mc:Choice>
    <mc:Fallback>
      <p:transition spd="slow" advClick="0" advTm="1896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22" grpId="0" build="allAtOnce" animBg="1"/>
      <p:bldP spid="24" grpId="0" build="allAtOnce" animBg="1"/>
      <p:bldP spid="25" grpId="0" build="allAtOnce" animBg="1"/>
      <p:bldP spid="2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127" y="-668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ЛЕГО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конструювання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успішно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інтегрується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усіма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освітніми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лініями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розвитку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дитини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79512" y="1835167"/>
            <a:ext cx="2376264" cy="2304256"/>
          </a:xfrm>
          <a:prstGeom prst="flowChartDocumen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рекомендацій у відповідності до віку та індивідуально-</a:t>
            </a:r>
            <a:r>
              <a:rPr lang="uk-UA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типичним</a:t>
            </a:r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особливостям дитини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6500826" y="1857364"/>
            <a:ext cx="2376264" cy="2304256"/>
          </a:xfrm>
          <a:prstGeom prst="flowChartDocumen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 батьків до рішення корекційно-виховних задач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Documents and Settings\Elena\Рабочий стол\20180202_1148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357694"/>
            <a:ext cx="3290925" cy="213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55\Desktop\фото\viber image 2019-03-26 , 17.55.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3683025" cy="2143140"/>
          </a:xfrm>
          <a:prstGeom prst="rect">
            <a:avLst/>
          </a:prstGeom>
          <a:noFill/>
        </p:spPr>
      </p:pic>
      <p:pic>
        <p:nvPicPr>
          <p:cNvPr id="1028" name="Picture 4" descr="C:\Users\55\Desktop\фото\viber image 2018-11-17 , 11.11.57.jpg"/>
          <p:cNvPicPr>
            <a:picLocks noChangeAspect="1" noChangeArrowheads="1"/>
          </p:cNvPicPr>
          <p:nvPr/>
        </p:nvPicPr>
        <p:blipFill>
          <a:blip r:embed="rId6"/>
          <a:srcRect b="33846"/>
          <a:stretch>
            <a:fillRect/>
          </a:stretch>
        </p:blipFill>
        <p:spPr bwMode="auto">
          <a:xfrm>
            <a:off x="2928926" y="2000240"/>
            <a:ext cx="3348632" cy="321471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9291">
        <p:dissolve/>
      </p:transition>
    </mc:Choice>
    <mc:Fallback>
      <p:transition spd="slow" advClick="0" advTm="1929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612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52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Провідні мета досвіду: саморозвиток та розвиток особистості кожної дитини з порушенням зору в процесі освоєння навколишнього світу через творчу активність, розвиток пізнавальних здібностей дошкільників на основі системи розвиваючих занять з моделювання з конструктора ЛЕГО</a:t>
            </a:r>
            <a:r>
              <a:rPr lang="uk-UA" sz="31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773" y="1203873"/>
            <a:ext cx="2664296" cy="4287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endParaRPr lang="uk-UA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								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        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</a:t>
            </a:r>
          </a:p>
        </p:txBody>
      </p:sp>
      <p:pic>
        <p:nvPicPr>
          <p:cNvPr id="4" name="Рисунок 3" descr="SAM_9550.JPG"/>
          <p:cNvPicPr>
            <a:picLocks noChangeAspect="1"/>
          </p:cNvPicPr>
          <p:nvPr/>
        </p:nvPicPr>
        <p:blipFill rotWithShape="1">
          <a:blip r:embed="rId4" cstate="print"/>
          <a:srcRect r="44186" b="12202"/>
          <a:stretch/>
        </p:blipFill>
        <p:spPr>
          <a:xfrm>
            <a:off x="-2471643" y="2428868"/>
            <a:ext cx="2471643" cy="291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192880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402885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SAM_9552.JPG"/>
          <p:cNvPicPr>
            <a:picLocks noChangeAspect="1"/>
          </p:cNvPicPr>
          <p:nvPr/>
        </p:nvPicPr>
        <p:blipFill rotWithShape="1">
          <a:blip r:embed="rId5" cstate="print"/>
          <a:srcRect r="44546" b="2551"/>
          <a:stretch/>
        </p:blipFill>
        <p:spPr>
          <a:xfrm>
            <a:off x="9572660" y="3000372"/>
            <a:ext cx="2375596" cy="3130951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213" b="38421"/>
          <a:stretch/>
        </p:blipFill>
        <p:spPr>
          <a:xfrm>
            <a:off x="-5000692" y="-857280"/>
            <a:ext cx="2664296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55\Desktop\фото\viber image 2019-03-26 , 17.55.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857629"/>
            <a:ext cx="4000495" cy="3000371"/>
          </a:xfrm>
          <a:prstGeom prst="rect">
            <a:avLst/>
          </a:prstGeom>
          <a:noFill/>
        </p:spPr>
      </p:pic>
      <p:pic>
        <p:nvPicPr>
          <p:cNvPr id="1027" name="Picture 3" descr="C:\Users\55\Desktop\фото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59" y="3964769"/>
            <a:ext cx="3857641" cy="289323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58285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3476">
        <p:dissolve/>
      </p:transition>
    </mc:Choice>
    <mc:Fallback>
      <p:transition spd="slow" advClick="0" advTm="1347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Напрямки роботи вчителя-дефектолога з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500873" y="1307195"/>
            <a:ext cx="1882552" cy="2664296"/>
          </a:xfrm>
          <a:prstGeom prst="foldedCorner">
            <a:avLst>
              <a:gd name="adj" fmla="val 2581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BE4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пізнавальної активності дітей шляхом залучення до пізнавання різних аналізаторів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6858016" y="1571612"/>
            <a:ext cx="1882552" cy="1700646"/>
          </a:xfrm>
          <a:prstGeom prst="foldedCorner">
            <a:avLst>
              <a:gd name="adj" fmla="val 2581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BE4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формуванню гармонійної особистості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1043608" y="4376260"/>
            <a:ext cx="1882552" cy="1633872"/>
          </a:xfrm>
          <a:prstGeom prst="foldedCorner">
            <a:avLst>
              <a:gd name="adj" fmla="val 2581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BE4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творчих здібностей дітей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3649699" y="4648062"/>
            <a:ext cx="1882552" cy="1090268"/>
          </a:xfrm>
          <a:prstGeom prst="foldedCorner">
            <a:avLst>
              <a:gd name="adj" fmla="val 2581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BE4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в соціумі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7000892" y="4429132"/>
            <a:ext cx="1882552" cy="1785950"/>
          </a:xfrm>
          <a:prstGeom prst="foldedCorner">
            <a:avLst>
              <a:gd name="adj" fmla="val 2581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BE4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 відновлення зорових функцій, 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00174"/>
            <a:ext cx="4124543" cy="26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4449">
        <p:dissolve/>
      </p:transition>
    </mc:Choice>
    <mc:Fallback>
      <p:transition spd="slow" advClick="0" advTm="1444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575767"/>
            <a:ext cx="11157623" cy="743376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928802"/>
            <a:ext cx="3346899" cy="251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23" y="4492854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1" y="4492854"/>
            <a:ext cx="3153527" cy="236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-142900"/>
            <a:ext cx="3074365" cy="230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1643050"/>
            <a:ext cx="3302558" cy="2476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347865" y="548680"/>
            <a:ext cx="256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SAM_9550.JPG"/>
          <p:cNvPicPr>
            <a:picLocks noChangeAspect="1"/>
          </p:cNvPicPr>
          <p:nvPr/>
        </p:nvPicPr>
        <p:blipFill rotWithShape="1">
          <a:blip r:embed="rId9" cstate="print"/>
          <a:srcRect r="44186" b="12202"/>
          <a:stretch/>
        </p:blipFill>
        <p:spPr>
          <a:xfrm>
            <a:off x="0" y="-428652"/>
            <a:ext cx="2071670" cy="244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SAM_9552.JPG"/>
          <p:cNvPicPr>
            <a:picLocks noChangeAspect="1"/>
          </p:cNvPicPr>
          <p:nvPr/>
        </p:nvPicPr>
        <p:blipFill rotWithShape="1">
          <a:blip r:embed="rId10" cstate="print"/>
          <a:srcRect r="44546" b="2551"/>
          <a:stretch/>
        </p:blipFill>
        <p:spPr>
          <a:xfrm>
            <a:off x="7643834" y="2285992"/>
            <a:ext cx="2375596" cy="3130951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22883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5223">
        <p:dissolve/>
      </p:transition>
    </mc:Choice>
    <mc:Fallback>
      <p:transition spd="slow" advClick="0" advTm="2522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3.6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1.9|2.2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1.7|3.4|2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2.6|2.9|2.6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4.9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2.7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3|2.9|2.9|2.8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3|3.2|2.7|2.7|3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173</Words>
  <Application>Microsoft Office PowerPoint</Application>
  <PresentationFormat>Экран (4:3)</PresentationFormat>
  <Paragraphs>58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«ОСОБЛИОСТІ ВИКОРИСТАННЯ  ЛЕГО - ТЕХНОЛОГІЙ  В РОБОТІ З ДІТЬМИ З ПОРУШЕННЯМ ЗОРУ»</vt:lpstr>
      <vt:lpstr>   Життєве кредо: «Всі перемоги починаються з перемоги над собою». </vt:lpstr>
      <vt:lpstr>Слайд 3</vt:lpstr>
      <vt:lpstr>Діагностичне направлення</vt:lpstr>
      <vt:lpstr>Слайд 5</vt:lpstr>
      <vt:lpstr> ЛЕГО – конструювання успішно інтегрується з усіма освітніми лініями розвитку дитини.</vt:lpstr>
      <vt:lpstr>        Провідні мета досвіду: саморозвиток та розвиток особистості кожної дитини з порушенням зору в процесі освоєння навколишнього світу через творчу активність, розвиток пізнавальних здібностей дошкільників на основі системи розвиваючих занять з моделювання з конструктора ЛЕГО. </vt:lpstr>
      <vt:lpstr>Напрямки роботи вчителя-дефектолога з LEGO</vt:lpstr>
      <vt:lpstr>Слайд 9</vt:lpstr>
      <vt:lpstr>Принципи проведення  LEGO-корекційної роботи з дітьми</vt:lpstr>
      <vt:lpstr>  Якими б не були фізичні чи психічні обмеження, поряд з ними у дитини завжди є резерви розвитку за допомогою  LEGO -технології</vt:lpstr>
      <vt:lpstr>Тож продовжуємо працювати…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соціальної компетентності дітей в умовах спеціальної групи для дітей з порушенням зору та психофізичного розвитку</dc:title>
  <dc:creator>N</dc:creator>
  <cp:lastModifiedBy>55</cp:lastModifiedBy>
  <cp:revision>100</cp:revision>
  <dcterms:created xsi:type="dcterms:W3CDTF">2017-04-08T17:07:21Z</dcterms:created>
  <dcterms:modified xsi:type="dcterms:W3CDTF">2019-03-27T20:08:59Z</dcterms:modified>
</cp:coreProperties>
</file>